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62" r:id="rId7"/>
    <p:sldId id="270" r:id="rId8"/>
    <p:sldId id="271" r:id="rId9"/>
    <p:sldId id="273" r:id="rId10"/>
    <p:sldId id="272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4C"/>
    <a:srgbClr val="00823B"/>
    <a:srgbClr val="00B050"/>
    <a:srgbClr val="008A3E"/>
    <a:srgbClr val="B3C2C9"/>
    <a:srgbClr val="A7BAC1"/>
    <a:srgbClr val="CED8DC"/>
    <a:srgbClr val="4E6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lumMod val="6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commons.wikimedia.org/wiki/File:Thumb_up_icon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ommons.wikimedia.org/wiki/File:Circle-Thumb-Down.png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hyperlink" Target="http://commons.wikimedia.org/wiki/File:Thumb_up_icon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ommons.wikimedia.org/wiki/File:Dark_Green_Arrow_Down.svg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4" name="Titolo 1">
            <a:extLst>
              <a:ext uri="{FF2B5EF4-FFF2-40B4-BE49-F238E27FC236}">
                <a16:creationId xmlns:a16="http://schemas.microsoft.com/office/drawing/2014/main" id="{D930CB71-5499-4077-8CE1-BD7A0D9CD5FD}"/>
              </a:ext>
            </a:extLst>
          </p:cNvPr>
          <p:cNvSpPr txBox="1">
            <a:spLocks/>
          </p:cNvSpPr>
          <p:nvPr/>
        </p:nvSpPr>
        <p:spPr>
          <a:xfrm>
            <a:off x="1487888" y="734270"/>
            <a:ext cx="9800425" cy="2097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fondamenti di intelligenza artificiale M</a:t>
            </a:r>
          </a:p>
        </p:txBody>
      </p:sp>
      <p:sp>
        <p:nvSpPr>
          <p:cNvPr id="55" name="Sottotitolo 2">
            <a:extLst>
              <a:ext uri="{FF2B5EF4-FFF2-40B4-BE49-F238E27FC236}">
                <a16:creationId xmlns:a16="http://schemas.microsoft.com/office/drawing/2014/main" id="{619A5237-F071-4C67-87E5-E429AF221FFD}"/>
              </a:ext>
            </a:extLst>
          </p:cNvPr>
          <p:cNvSpPr txBox="1">
            <a:spLocks/>
          </p:cNvSpPr>
          <p:nvPr/>
        </p:nvSpPr>
        <p:spPr>
          <a:xfrm>
            <a:off x="1489242" y="3087149"/>
            <a:ext cx="10228890" cy="3414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Reti neurali applicate ai giochi da tavolo</a:t>
            </a:r>
          </a:p>
          <a:p>
            <a:endParaRPr lang="it-IT" dirty="0"/>
          </a:p>
          <a:p>
            <a:pPr marL="0" indent="0" algn="ctr">
              <a:buNone/>
            </a:pPr>
            <a:endParaRPr lang="it-IT" sz="2800" dirty="0"/>
          </a:p>
          <a:p>
            <a:pPr marL="0" indent="0" algn="r">
              <a:buNone/>
            </a:pPr>
            <a:r>
              <a:rPr lang="it-IT" sz="2800" dirty="0"/>
              <a:t>				</a:t>
            </a:r>
          </a:p>
          <a:p>
            <a:pPr marL="0" indent="0" algn="r">
              <a:buNone/>
            </a:pPr>
            <a:r>
              <a:rPr lang="it-IT" sz="3600" dirty="0"/>
              <a:t>Realizzato da DALMONTE ALAN	  </a:t>
            </a:r>
          </a:p>
        </p:txBody>
      </p:sp>
    </p:spTree>
    <p:extLst>
      <p:ext uri="{BB962C8B-B14F-4D97-AF65-F5344CB8AC3E}">
        <p14:creationId xmlns:p14="http://schemas.microsoft.com/office/powerpoint/2010/main" val="1573319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4" name="VideoOthello">
            <a:hlinkClick r:id="" action="ppaction://media"/>
            <a:extLst>
              <a:ext uri="{FF2B5EF4-FFF2-40B4-BE49-F238E27FC236}">
                <a16:creationId xmlns:a16="http://schemas.microsoft.com/office/drawing/2014/main" id="{3FAC132A-36F7-42D1-BB8A-EFEB0C31C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314" y="264450"/>
            <a:ext cx="11306968" cy="636016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62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5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5" name="Titolo 1">
            <a:extLst>
              <a:ext uri="{FF2B5EF4-FFF2-40B4-BE49-F238E27FC236}">
                <a16:creationId xmlns:a16="http://schemas.microsoft.com/office/drawing/2014/main" id="{1FA7E740-A588-4B05-8292-CE7BE689D375}"/>
              </a:ext>
            </a:extLst>
          </p:cNvPr>
          <p:cNvSpPr txBox="1">
            <a:spLocks/>
          </p:cNvSpPr>
          <p:nvPr/>
        </p:nvSpPr>
        <p:spPr>
          <a:xfrm>
            <a:off x="1195787" y="2384497"/>
            <a:ext cx="9800425" cy="2097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402564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6" name="Titolo 1">
            <a:extLst>
              <a:ext uri="{FF2B5EF4-FFF2-40B4-BE49-F238E27FC236}">
                <a16:creationId xmlns:a16="http://schemas.microsoft.com/office/drawing/2014/main" id="{9D61E7CC-D2E8-4E2C-97CC-A9606F821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10110"/>
            <a:ext cx="9905998" cy="1008946"/>
          </a:xfrm>
        </p:spPr>
        <p:txBody>
          <a:bodyPr>
            <a:normAutofit/>
          </a:bodyPr>
          <a:lstStyle/>
          <a:p>
            <a:r>
              <a:rPr lang="it-IT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Othello</a:t>
            </a:r>
            <a:endParaRPr lang="it-IT" sz="5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57" name="Segnaposto contenuto 9">
            <a:extLst>
              <a:ext uri="{FF2B5EF4-FFF2-40B4-BE49-F238E27FC236}">
                <a16:creationId xmlns:a16="http://schemas.microsoft.com/office/drawing/2014/main" id="{8746E055-99CF-494C-962D-2ED9E1C35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8963" y="1921004"/>
            <a:ext cx="4842484" cy="3628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83FCF211-7D89-413E-93D2-00E2C934930D}"/>
              </a:ext>
            </a:extLst>
          </p:cNvPr>
          <p:cNvSpPr txBox="1"/>
          <p:nvPr/>
        </p:nvSpPr>
        <p:spPr>
          <a:xfrm>
            <a:off x="1143001" y="1703242"/>
            <a:ext cx="555300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Due giocatori </a:t>
            </a:r>
            <a:r>
              <a:rPr lang="it-IT" sz="2400" dirty="0"/>
              <a:t>con</a:t>
            </a:r>
            <a:r>
              <a:rPr lang="it-IT" sz="2400" b="1" dirty="0"/>
              <a:t>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conoscenza perfetta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Scacchiera</a:t>
            </a:r>
            <a:r>
              <a:rPr lang="it-IT" sz="2400" dirty="0"/>
              <a:t> di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8x8</a:t>
            </a:r>
            <a:r>
              <a:rPr lang="it-IT" sz="2400" dirty="0"/>
              <a:t> con 64 caselle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/>
              <a:t>Una pedina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imprigiona</a:t>
            </a:r>
            <a:r>
              <a:rPr lang="it-IT" sz="2400" dirty="0"/>
              <a:t> quelle avversarie in una o più direzioni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/>
              <a:t>Il giocatore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 imprigionare almeno un disco avversario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Vince chi</a:t>
            </a:r>
            <a:r>
              <a:rPr lang="it-IT" sz="2400" dirty="0"/>
              <a:t>, quando è stata giocata l'ultima mossa,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 più pedine dell'avversario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25493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4" name="Titolo 1">
            <a:extLst>
              <a:ext uri="{FF2B5EF4-FFF2-40B4-BE49-F238E27FC236}">
                <a16:creationId xmlns:a16="http://schemas.microsoft.com/office/drawing/2014/main" id="{97950383-1DFB-4315-8EFF-8AEA0D68733D}"/>
              </a:ext>
            </a:extLst>
          </p:cNvPr>
          <p:cNvSpPr txBox="1">
            <a:spLocks/>
          </p:cNvSpPr>
          <p:nvPr/>
        </p:nvSpPr>
        <p:spPr>
          <a:xfrm>
            <a:off x="1143001" y="510110"/>
            <a:ext cx="9905998" cy="100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Reinforcement</a:t>
            </a:r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learning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D2999B2-822D-4135-A0AD-A813E53E4C5B}"/>
              </a:ext>
            </a:extLst>
          </p:cNvPr>
          <p:cNvSpPr txBox="1"/>
          <p:nvPr/>
        </p:nvSpPr>
        <p:spPr>
          <a:xfrm>
            <a:off x="1143001" y="1792449"/>
            <a:ext cx="555300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Benefici a lungo termine</a:t>
            </a:r>
            <a:endParaRPr lang="it-IT" sz="20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Q-Learning: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dirty="0"/>
              <a:t>Funzione Q(</a:t>
            </a:r>
            <a:r>
              <a:rPr lang="it-IT" dirty="0" err="1"/>
              <a:t>s,a</a:t>
            </a:r>
            <a:r>
              <a:rPr lang="it-IT" dirty="0"/>
              <a:t>)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dirty="0"/>
              <a:t>Stato s e s’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dirty="0"/>
              <a:t>Azione a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dirty="0"/>
              <a:t>Ricompensa r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dirty="0"/>
              <a:t>Discount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en-US" dirty="0"/>
              <a:t>γ,  </a:t>
            </a:r>
            <a:r>
              <a:rPr lang="it-IT" dirty="0"/>
              <a:t>0&lt; </a:t>
            </a:r>
            <a:r>
              <a:rPr lang="en-US" dirty="0"/>
              <a:t>γ </a:t>
            </a:r>
            <a:r>
              <a:rPr lang="it-IT" dirty="0"/>
              <a:t>&lt;1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dirty="0" err="1"/>
              <a:t>Bellman</a:t>
            </a:r>
            <a:r>
              <a:rPr lang="it-IT" dirty="0"/>
              <a:t> </a:t>
            </a:r>
            <a:r>
              <a:rPr lang="it-IT" dirty="0" err="1"/>
              <a:t>equation</a:t>
            </a:r>
            <a:endParaRPr lang="it-IT" dirty="0"/>
          </a:p>
        </p:txBody>
      </p:sp>
      <p:pic>
        <p:nvPicPr>
          <p:cNvPr id="59" name="Immagine 58" descr="Immagine che contiene sedendo, scuro, nero, portatile&#10;&#10;Descrizione generata automaticamente">
            <a:extLst>
              <a:ext uri="{FF2B5EF4-FFF2-40B4-BE49-F238E27FC236}">
                <a16:creationId xmlns:a16="http://schemas.microsoft.com/office/drawing/2014/main" id="{2224E437-D3A0-439D-845D-83BBD787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6048" y="1686836"/>
            <a:ext cx="3811061" cy="3689108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B7C75044-5FE1-41B4-9705-FDC449357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92" t="26491" r="29541" b="19839"/>
          <a:stretch/>
        </p:blipFill>
        <p:spPr>
          <a:xfrm>
            <a:off x="3082325" y="5643939"/>
            <a:ext cx="5140413" cy="749442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0355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4" name="Titolo 1">
            <a:extLst>
              <a:ext uri="{FF2B5EF4-FFF2-40B4-BE49-F238E27FC236}">
                <a16:creationId xmlns:a16="http://schemas.microsoft.com/office/drawing/2014/main" id="{7DEC83CD-6D48-4DAD-AFDA-BB8AA31A85E1}"/>
              </a:ext>
            </a:extLst>
          </p:cNvPr>
          <p:cNvSpPr txBox="1">
            <a:spLocks/>
          </p:cNvSpPr>
          <p:nvPr/>
        </p:nvSpPr>
        <p:spPr>
          <a:xfrm>
            <a:off x="1143001" y="510110"/>
            <a:ext cx="9905998" cy="100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DOUBle</a:t>
            </a:r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deep q-network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A8C94F00-A4BB-4312-B456-693B64200E2B}"/>
              </a:ext>
            </a:extLst>
          </p:cNvPr>
          <p:cNvSpPr txBox="1"/>
          <p:nvPr/>
        </p:nvSpPr>
        <p:spPr>
          <a:xfrm>
            <a:off x="1143001" y="1539003"/>
            <a:ext cx="525779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Rete DDQN: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sz="2000" dirty="0"/>
              <a:t>Rete neurale profonda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sz="2000" dirty="0"/>
              <a:t>Approssima funzione Q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Rete destinazione Q~</a:t>
            </a:r>
            <a:r>
              <a:rPr lang="it-IT" sz="2000" dirty="0"/>
              <a:t>, congelata nel tempo per un intervallo di aggiornamento</a:t>
            </a:r>
          </a:p>
        </p:txBody>
      </p:sp>
      <p:sp>
        <p:nvSpPr>
          <p:cNvPr id="57" name="Elaborazione alternativa 56">
            <a:extLst>
              <a:ext uri="{FF2B5EF4-FFF2-40B4-BE49-F238E27FC236}">
                <a16:creationId xmlns:a16="http://schemas.microsoft.com/office/drawing/2014/main" id="{A28104D3-0F1C-455E-92F1-68BF26FD01BA}"/>
              </a:ext>
            </a:extLst>
          </p:cNvPr>
          <p:cNvSpPr/>
          <p:nvPr/>
        </p:nvSpPr>
        <p:spPr>
          <a:xfrm>
            <a:off x="7974034" y="1562898"/>
            <a:ext cx="2004969" cy="5846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Maggiore stabilità, meno oscillazioni</a:t>
            </a:r>
          </a:p>
        </p:txBody>
      </p:sp>
      <p:sp>
        <p:nvSpPr>
          <p:cNvPr id="59" name="Elaborazione alternativa 58">
            <a:extLst>
              <a:ext uri="{FF2B5EF4-FFF2-40B4-BE49-F238E27FC236}">
                <a16:creationId xmlns:a16="http://schemas.microsoft.com/office/drawing/2014/main" id="{0FB35A0E-9208-418B-BEE9-64E71C7E3766}"/>
              </a:ext>
            </a:extLst>
          </p:cNvPr>
          <p:cNvSpPr/>
          <p:nvPr/>
        </p:nvSpPr>
        <p:spPr>
          <a:xfrm>
            <a:off x="7974034" y="3183899"/>
            <a:ext cx="2004969" cy="584615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Rallentamento fase di apprendimento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AD179FD-128A-407A-A100-D45758720553}"/>
              </a:ext>
            </a:extLst>
          </p:cNvPr>
          <p:cNvSpPr txBox="1"/>
          <p:nvPr/>
        </p:nvSpPr>
        <p:spPr>
          <a:xfrm>
            <a:off x="1290033" y="3926679"/>
            <a:ext cx="7554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latin typeface="Calisto MT" panose="02040603050505030304" pitchFamily="18" charset="0"/>
              </a:rPr>
              <a:t>Una funzione viene utilizzata per determinare l'azione di massimizzazione e l’altra in secondo luogo per stimarne il valore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D131200E-FBB1-4EAF-8607-77A8D104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48" y="4963131"/>
            <a:ext cx="5263155" cy="172469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2" name="Elaborazione alternativa 61">
            <a:extLst>
              <a:ext uri="{FF2B5EF4-FFF2-40B4-BE49-F238E27FC236}">
                <a16:creationId xmlns:a16="http://schemas.microsoft.com/office/drawing/2014/main" id="{5833B738-C79C-48B7-90AE-CEF41B17E6AB}"/>
              </a:ext>
            </a:extLst>
          </p:cNvPr>
          <p:cNvSpPr/>
          <p:nvPr/>
        </p:nvSpPr>
        <p:spPr>
          <a:xfrm>
            <a:off x="7974034" y="2366044"/>
            <a:ext cx="2499941" cy="5846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Capacità di apprendere compiti molto complicati</a:t>
            </a:r>
          </a:p>
        </p:txBody>
      </p:sp>
      <p:pic>
        <p:nvPicPr>
          <p:cNvPr id="64" name="Immagine 63" descr="Immagine che contiene rosso, nero, segnale, sedendo&#10;&#10;Descrizione generata automaticamente">
            <a:extLst>
              <a:ext uri="{FF2B5EF4-FFF2-40B4-BE49-F238E27FC236}">
                <a16:creationId xmlns:a16="http://schemas.microsoft.com/office/drawing/2014/main" id="{2D56A255-0423-4789-A1D4-BC1466A0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15176" y="3187361"/>
            <a:ext cx="569140" cy="569140"/>
          </a:xfrm>
          <a:prstGeom prst="rect">
            <a:avLst/>
          </a:prstGeom>
        </p:spPr>
      </p:pic>
      <p:pic>
        <p:nvPicPr>
          <p:cNvPr id="65" name="Immagine 64" descr="Immagine che contiene stanza&#10;&#10;Descrizione generata automaticamente">
            <a:extLst>
              <a:ext uri="{FF2B5EF4-FFF2-40B4-BE49-F238E27FC236}">
                <a16:creationId xmlns:a16="http://schemas.microsoft.com/office/drawing/2014/main" id="{6840546C-34CC-414D-BD5B-220F5BB78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61675" y="2328516"/>
            <a:ext cx="676142" cy="676142"/>
          </a:xfrm>
          <a:prstGeom prst="rect">
            <a:avLst/>
          </a:prstGeom>
        </p:spPr>
      </p:pic>
      <p:pic>
        <p:nvPicPr>
          <p:cNvPr id="66" name="Immagine 65" descr="Immagine che contiene stanza&#10;&#10;Descrizione generata automaticamente">
            <a:extLst>
              <a:ext uri="{FF2B5EF4-FFF2-40B4-BE49-F238E27FC236}">
                <a16:creationId xmlns:a16="http://schemas.microsoft.com/office/drawing/2014/main" id="{89CC7554-CB90-46ED-B4BC-6CD2C5CC2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63073" y="1524570"/>
            <a:ext cx="676142" cy="6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62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4" name="Titolo 1">
            <a:extLst>
              <a:ext uri="{FF2B5EF4-FFF2-40B4-BE49-F238E27FC236}">
                <a16:creationId xmlns:a16="http://schemas.microsoft.com/office/drawing/2014/main" id="{C836B744-F28A-45ED-84B8-BD63029FFA4E}"/>
              </a:ext>
            </a:extLst>
          </p:cNvPr>
          <p:cNvSpPr txBox="1">
            <a:spLocks/>
          </p:cNvSpPr>
          <p:nvPr/>
        </p:nvSpPr>
        <p:spPr>
          <a:xfrm>
            <a:off x="1143000" y="510109"/>
            <a:ext cx="10748961" cy="1116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Prioritized</a:t>
            </a:r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</a:t>
            </a:r>
            <a:r>
              <a:rPr lang="it-IT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experience</a:t>
            </a:r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replay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8E0C7DB-9579-4EA7-9189-F1CAC7D809B6}"/>
              </a:ext>
            </a:extLst>
          </p:cNvPr>
          <p:cNvSpPr txBox="1"/>
          <p:nvPr/>
        </p:nvSpPr>
        <p:spPr>
          <a:xfrm>
            <a:off x="1142206" y="1990726"/>
            <a:ext cx="56772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800" dirty="0"/>
              <a:t>Rappresentazione della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L’errore </a:t>
            </a:r>
            <a:r>
              <a:rPr lang="it-IT" sz="2800" dirty="0"/>
              <a:t>è trasformato in una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priorità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Probabilità </a:t>
            </a:r>
            <a:r>
              <a:rPr lang="it-IT" sz="2800" dirty="0"/>
              <a:t>di essere scelto per una </a:t>
            </a:r>
            <a:r>
              <a:rPr lang="it-IT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minibatch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800" dirty="0"/>
              <a:t>di apprendimento</a:t>
            </a:r>
          </a:p>
        </p:txBody>
      </p:sp>
      <p:pic>
        <p:nvPicPr>
          <p:cNvPr id="56" name="Immagine 5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DFD4B9-91E1-4D7C-9F59-02F2807E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110" y="2094205"/>
            <a:ext cx="4614977" cy="26695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/>
            </a:solidFill>
            <a:miter lim="800000"/>
          </a:ln>
          <a:effectLst>
            <a:softEdge rad="63500"/>
          </a:effectLst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E5C15095-E3B4-4212-A41D-049C61A2E432}"/>
              </a:ext>
            </a:extLst>
          </p:cNvPr>
          <p:cNvSpPr txBox="1"/>
          <p:nvPr/>
        </p:nvSpPr>
        <p:spPr>
          <a:xfrm>
            <a:off x="1244366" y="5405990"/>
            <a:ext cx="446154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it-IT" sz="4000" b="1" dirty="0">
                <a:solidFill>
                  <a:srgbClr val="00A84C"/>
                </a:solidFill>
                <a:latin typeface="Berlin Sans FB Demi" panose="020E0802020502020306" pitchFamily="34" charset="0"/>
              </a:rPr>
              <a:t>Minore </a:t>
            </a:r>
            <a:r>
              <a:rPr lang="it-IT" sz="4000" b="1" dirty="0" err="1">
                <a:solidFill>
                  <a:srgbClr val="00A84C"/>
                </a:solidFill>
                <a:latin typeface="Berlin Sans FB Demi" panose="020E0802020502020306" pitchFamily="34" charset="0"/>
              </a:rPr>
              <a:t>overfitting</a:t>
            </a:r>
            <a:endParaRPr lang="it-IT" sz="4000" b="1" dirty="0">
              <a:solidFill>
                <a:srgbClr val="00A84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54441E7B-643C-41B6-9F4A-079910D72FCB}"/>
              </a:ext>
            </a:extLst>
          </p:cNvPr>
          <p:cNvSpPr txBox="1"/>
          <p:nvPr/>
        </p:nvSpPr>
        <p:spPr>
          <a:xfrm>
            <a:off x="6026090" y="5400203"/>
            <a:ext cx="471181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it-IT" sz="4000" b="1" dirty="0">
                <a:solidFill>
                  <a:srgbClr val="00A84C"/>
                </a:solidFill>
                <a:latin typeface="Berlin Sans FB Demi" panose="020E0802020502020306" pitchFamily="34" charset="0"/>
              </a:rPr>
              <a:t>Maggiore efficienza</a:t>
            </a:r>
          </a:p>
        </p:txBody>
      </p:sp>
    </p:spTree>
    <p:extLst>
      <p:ext uri="{BB962C8B-B14F-4D97-AF65-F5344CB8AC3E}">
        <p14:creationId xmlns:p14="http://schemas.microsoft.com/office/powerpoint/2010/main" val="1509551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651890FF-8527-487A-B118-F79BEF782AC5}"/>
              </a:ext>
            </a:extLst>
          </p:cNvPr>
          <p:cNvSpPr txBox="1">
            <a:spLocks/>
          </p:cNvSpPr>
          <p:nvPr/>
        </p:nvSpPr>
        <p:spPr>
          <a:xfrm>
            <a:off x="1141411" y="563682"/>
            <a:ext cx="9906000" cy="1117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implementazione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C38B57-1CA4-458B-8880-B541B5DD1F59}"/>
              </a:ext>
            </a:extLst>
          </p:cNvPr>
          <p:cNvSpPr txBox="1"/>
          <p:nvPr/>
        </p:nvSpPr>
        <p:spPr>
          <a:xfrm>
            <a:off x="1673114" y="3723842"/>
            <a:ext cx="5365249" cy="3113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Ambiente</a:t>
            </a:r>
            <a:r>
              <a:rPr lang="en-US" sz="2800" dirty="0"/>
              <a:t> di </a:t>
            </a:r>
            <a:r>
              <a:rPr lang="en-US" sz="2800" dirty="0" err="1"/>
              <a:t>gioco</a:t>
            </a:r>
            <a:r>
              <a:rPr lang="en-US" sz="2800" dirty="0"/>
              <a:t>:</a:t>
            </a:r>
          </a:p>
          <a:p>
            <a:pPr marL="914400" lvl="1" indent="-342900" defTabSz="914400">
              <a:lnSpc>
                <a:spcPct val="120000"/>
              </a:lnSpc>
              <a:spcBef>
                <a:spcPts val="1200"/>
              </a:spcBef>
              <a:buSzPct val="125000"/>
              <a:buFont typeface="Wingdings" panose="05000000000000000000" pitchFamily="2" charset="2"/>
              <a:buChar char="§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</a:t>
            </a:r>
            <a:r>
              <a:rPr lang="en-US" sz="2400" dirty="0"/>
              <a:t>, </a:t>
            </a:r>
            <a:r>
              <a:rPr lang="en-US" sz="2400" dirty="0" err="1"/>
              <a:t>casella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scacchiera</a:t>
            </a:r>
            <a:endParaRPr lang="en-US" sz="2400" dirty="0"/>
          </a:p>
          <a:p>
            <a:pPr marL="914400" lvl="1" indent="-342900" defTabSz="914400">
              <a:lnSpc>
                <a:spcPct val="120000"/>
              </a:lnSpc>
              <a:spcBef>
                <a:spcPts val="1200"/>
              </a:spcBef>
              <a:buSzPct val="125000"/>
              <a:buFont typeface="Wingdings" panose="05000000000000000000" pitchFamily="2" charset="2"/>
              <a:buChar char="§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r>
              <a:rPr lang="en-US" sz="2400" dirty="0"/>
              <a:t>, </a:t>
            </a:r>
            <a:r>
              <a:rPr lang="en-US" sz="2400" dirty="0" err="1"/>
              <a:t>scacchiera</a:t>
            </a:r>
            <a:r>
              <a:rPr lang="en-US" sz="2400" dirty="0"/>
              <a:t> 8x8</a:t>
            </a:r>
          </a:p>
          <a:p>
            <a:pPr marL="914400" lvl="1" indent="-342900" defTabSz="914400">
              <a:lnSpc>
                <a:spcPct val="120000"/>
              </a:lnSpc>
              <a:spcBef>
                <a:spcPts val="1200"/>
              </a:spcBef>
              <a:buSzPct val="125000"/>
              <a:buFont typeface="Wingdings" panose="05000000000000000000" pitchFamily="2" charset="2"/>
              <a:buChar char="§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en-US" sz="2400" dirty="0"/>
              <a:t>, </a:t>
            </a:r>
            <a:r>
              <a:rPr lang="en-US" sz="2400" dirty="0" err="1"/>
              <a:t>giocatore</a:t>
            </a:r>
            <a:r>
              <a:rPr lang="en-US" sz="2400" dirty="0"/>
              <a:t> </a:t>
            </a:r>
            <a:r>
              <a:rPr lang="en-US" sz="2400" dirty="0" err="1"/>
              <a:t>casuale</a:t>
            </a:r>
            <a:endParaRPr lang="en-US" sz="24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2" name="Immagine 41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D601B099-0532-4D9A-92AF-1F07ABED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738" y="2012381"/>
            <a:ext cx="2891603" cy="838565"/>
          </a:xfrm>
          <a:prstGeom prst="rect">
            <a:avLst/>
          </a:prstGeom>
        </p:spPr>
      </p:pic>
      <p:pic>
        <p:nvPicPr>
          <p:cNvPr id="73" name="Immagine 7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9429237-C44D-4B8F-93C4-6B15E62F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014" y="1833707"/>
            <a:ext cx="1259160" cy="1409508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BB8E16E1-5557-42E4-A2FA-5F85CF7650E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9" t="28073" r="67894" b="57871"/>
          <a:stretch/>
        </p:blipFill>
        <p:spPr bwMode="auto">
          <a:xfrm>
            <a:off x="8454302" y="4295162"/>
            <a:ext cx="2064584" cy="2035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8" name="Picture 14" descr="Google Developers Italia: Presentazione di TensorFlow Research Cloud">
            <a:extLst>
              <a:ext uri="{FF2B5EF4-FFF2-40B4-BE49-F238E27FC236}">
                <a16:creationId xmlns:a16="http://schemas.microsoft.com/office/drawing/2014/main" id="{5ABDFAE7-07D7-4F31-B9D5-AD5453B1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253" y="1481610"/>
            <a:ext cx="1900106" cy="19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46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4" name="Titolo 1">
            <a:extLst>
              <a:ext uri="{FF2B5EF4-FFF2-40B4-BE49-F238E27FC236}">
                <a16:creationId xmlns:a16="http://schemas.microsoft.com/office/drawing/2014/main" id="{6D87A3CC-35B9-4B42-BA7C-31C69038668F}"/>
              </a:ext>
            </a:extLst>
          </p:cNvPr>
          <p:cNvSpPr txBox="1">
            <a:spLocks/>
          </p:cNvSpPr>
          <p:nvPr/>
        </p:nvSpPr>
        <p:spPr>
          <a:xfrm>
            <a:off x="1141411" y="563682"/>
            <a:ext cx="9906000" cy="1117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implementazione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F854856-F556-42C1-89BB-E8C216D90CC2}"/>
              </a:ext>
            </a:extLst>
          </p:cNvPr>
          <p:cNvSpPr txBox="1"/>
          <p:nvPr/>
        </p:nvSpPr>
        <p:spPr>
          <a:xfrm>
            <a:off x="1220788" y="1826674"/>
            <a:ext cx="5943410" cy="470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  <a:p>
            <a:pPr marL="285750" indent="-228600" defTabSz="914400">
              <a:lnSpc>
                <a:spcPct val="120000"/>
              </a:lnSpc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SumTree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28600" defTabSz="914400">
              <a:lnSpc>
                <a:spcPct val="120000"/>
              </a:lnSpc>
              <a:spcBef>
                <a:spcPts val="12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DDQNAgent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914400" lvl="1" indent="-342900" defTabSz="914400">
              <a:lnSpc>
                <a:spcPct val="120000"/>
              </a:lnSpc>
              <a:spcBef>
                <a:spcPts val="1200"/>
              </a:spcBef>
              <a:buSzPct val="125000"/>
              <a:buFont typeface="Wingdings" panose="05000000000000000000" pitchFamily="2" charset="2"/>
              <a:buChar char="§"/>
            </a:pPr>
            <a:r>
              <a:rPr lang="en-US" sz="2000" dirty="0"/>
              <a:t>Dense layers </a:t>
            </a:r>
            <a:r>
              <a:rPr lang="en-US" sz="2000" dirty="0" err="1"/>
              <a:t>Keras</a:t>
            </a:r>
            <a:endParaRPr lang="en-US" sz="2000" dirty="0"/>
          </a:p>
          <a:p>
            <a:pPr marL="914400" lvl="1" indent="-342900" defTabSz="914400">
              <a:lnSpc>
                <a:spcPct val="120000"/>
              </a:lnSpc>
              <a:spcBef>
                <a:spcPts val="1200"/>
              </a:spcBef>
              <a:buSzPct val="125000"/>
              <a:buFont typeface="Wingdings" panose="05000000000000000000" pitchFamily="2" charset="2"/>
              <a:buChar char="§"/>
            </a:pPr>
            <a:r>
              <a:rPr lang="en-US" sz="2000" dirty="0"/>
              <a:t>Huber loss function</a:t>
            </a:r>
          </a:p>
          <a:p>
            <a:pPr marL="914400" lvl="1" indent="-342900" defTabSz="914400">
              <a:lnSpc>
                <a:spcPct val="120000"/>
              </a:lnSpc>
              <a:spcBef>
                <a:spcPts val="1200"/>
              </a:spcBef>
              <a:buSzPct val="125000"/>
              <a:buFont typeface="Wingdings" panose="05000000000000000000" pitchFamily="2" charset="2"/>
              <a:buChar char="§"/>
            </a:pPr>
            <a:r>
              <a:rPr lang="en-US" sz="2000" dirty="0" err="1"/>
              <a:t>Ricompense</a:t>
            </a:r>
            <a:endParaRPr lang="en-US" sz="2000" dirty="0"/>
          </a:p>
          <a:p>
            <a:pPr marL="914400" lvl="1" indent="-342900" defTabSz="914400">
              <a:lnSpc>
                <a:spcPct val="120000"/>
              </a:lnSpc>
              <a:spcBef>
                <a:spcPts val="1200"/>
              </a:spcBef>
              <a:buSzPct val="125000"/>
              <a:buFont typeface="Wingdings" panose="05000000000000000000" pitchFamily="2" charset="2"/>
              <a:buChar char="§"/>
            </a:pPr>
            <a:r>
              <a:rPr lang="en-US" sz="2000" dirty="0" err="1"/>
              <a:t>Apprendimento</a:t>
            </a:r>
            <a:r>
              <a:rPr lang="en-US" sz="2000" dirty="0"/>
              <a:t> rete </a:t>
            </a:r>
            <a:r>
              <a:rPr lang="en-US" sz="2000" dirty="0" err="1"/>
              <a:t>neurale</a:t>
            </a:r>
            <a:endParaRPr lang="en-US" sz="2000" dirty="0"/>
          </a:p>
          <a:p>
            <a:pPr marL="914400" lvl="1" indent="-342900" defTabSz="914400">
              <a:lnSpc>
                <a:spcPct val="120000"/>
              </a:lnSpc>
              <a:spcBef>
                <a:spcPts val="1200"/>
              </a:spcBef>
              <a:buSzPct val="125000"/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BD30191-DD2D-42ED-948F-9848DBF3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14" y="3966195"/>
            <a:ext cx="1648055" cy="2762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Immagine 8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B2F7A159-A10D-4734-A42C-F23470A99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67" t="7120" r="10119" b="13662"/>
          <a:stretch/>
        </p:blipFill>
        <p:spPr>
          <a:xfrm>
            <a:off x="7039789" y="1496314"/>
            <a:ext cx="3280096" cy="2457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6243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4" name="Titolo 1">
            <a:extLst>
              <a:ext uri="{FF2B5EF4-FFF2-40B4-BE49-F238E27FC236}">
                <a16:creationId xmlns:a16="http://schemas.microsoft.com/office/drawing/2014/main" id="{15D603DD-52DB-411C-BED4-9A95D7C2936A}"/>
              </a:ext>
            </a:extLst>
          </p:cNvPr>
          <p:cNvSpPr txBox="1">
            <a:spLocks/>
          </p:cNvSpPr>
          <p:nvPr/>
        </p:nvSpPr>
        <p:spPr>
          <a:xfrm>
            <a:off x="1143001" y="510110"/>
            <a:ext cx="9905998" cy="100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Fase di apprendimento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1D90EEF-7A66-434E-B5F9-609F1087120C}"/>
              </a:ext>
            </a:extLst>
          </p:cNvPr>
          <p:cNvSpPr txBox="1"/>
          <p:nvPr/>
        </p:nvSpPr>
        <p:spPr>
          <a:xfrm>
            <a:off x="1143000" y="1820688"/>
            <a:ext cx="567724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Episodio </a:t>
            </a:r>
            <a:r>
              <a:rPr lang="it-IT" sz="2400" dirty="0"/>
              <a:t>di allenamento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Inizializzazione della memoria PER</a:t>
            </a:r>
            <a:r>
              <a:rPr lang="it-IT" sz="2400" dirty="0"/>
              <a:t>, tramite sfide fra giocatori casuali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/>
              <a:t>Ogni turno dell’agente: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sz="2400" dirty="0"/>
              <a:t>Selezione mossa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epsilon-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greedy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Memorizzazione</a:t>
            </a:r>
            <a:r>
              <a:rPr lang="it-IT" sz="2400" dirty="0"/>
              <a:t> della transazione</a:t>
            </a:r>
          </a:p>
          <a:p>
            <a:pPr marL="8001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sz="2400" dirty="0"/>
              <a:t>Fase di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apprendimento</a:t>
            </a:r>
            <a:endParaRPr lang="it-IT" sz="2400" dirty="0"/>
          </a:p>
        </p:txBody>
      </p:sp>
      <p:pic>
        <p:nvPicPr>
          <p:cNvPr id="56" name="Immagine 55" descr="Immagine che contiene frigorifero&#10;&#10;Descrizione generata automaticamente">
            <a:extLst>
              <a:ext uri="{FF2B5EF4-FFF2-40B4-BE49-F238E27FC236}">
                <a16:creationId xmlns:a16="http://schemas.microsoft.com/office/drawing/2014/main" id="{6AA76EAC-F700-4397-8E08-7580833C9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15" y="1707501"/>
            <a:ext cx="3373417" cy="4125453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80511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4" name="Titolo 1">
            <a:extLst>
              <a:ext uri="{FF2B5EF4-FFF2-40B4-BE49-F238E27FC236}">
                <a16:creationId xmlns:a16="http://schemas.microsoft.com/office/drawing/2014/main" id="{B5677E14-FC74-4EC0-86AC-021F0687C8C5}"/>
              </a:ext>
            </a:extLst>
          </p:cNvPr>
          <p:cNvSpPr txBox="1">
            <a:spLocks/>
          </p:cNvSpPr>
          <p:nvPr/>
        </p:nvSpPr>
        <p:spPr>
          <a:xfrm>
            <a:off x="1143001" y="459776"/>
            <a:ext cx="9905998" cy="100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CONCLUSIONE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FA13476-4C1C-4D27-8786-806B5B3E7001}"/>
              </a:ext>
            </a:extLst>
          </p:cNvPr>
          <p:cNvSpPr txBox="1"/>
          <p:nvPr/>
        </p:nvSpPr>
        <p:spPr>
          <a:xfrm>
            <a:off x="1158984" y="1470316"/>
            <a:ext cx="679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400" dirty="0"/>
              <a:t>Creazione di una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piattaforma di gioco semplificata</a:t>
            </a:r>
            <a:endParaRPr lang="it-IT" sz="2400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3B026A7-D7B9-48C8-94B9-D1F8DF398A9A}"/>
              </a:ext>
            </a:extLst>
          </p:cNvPr>
          <p:cNvSpPr/>
          <p:nvPr/>
        </p:nvSpPr>
        <p:spPr>
          <a:xfrm>
            <a:off x="612819" y="2228012"/>
            <a:ext cx="2785145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SmallBoard</a:t>
            </a:r>
            <a:r>
              <a:rPr lang="it-IT" dirty="0">
                <a:solidFill>
                  <a:schemeClr val="tx1"/>
                </a:solidFill>
              </a:rPr>
              <a:t>, scacchiera 4x4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00A72304-4599-48D9-BE55-6C24C882F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3" r="37186" b="70647"/>
          <a:stretch/>
        </p:blipFill>
        <p:spPr>
          <a:xfrm>
            <a:off x="3570737" y="2127106"/>
            <a:ext cx="811851" cy="810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pic>
        <p:nvPicPr>
          <p:cNvPr id="5" name="Immagine 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946620A2-7A36-4C92-B4E1-0E2C3EFBC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03455" y="2236338"/>
            <a:ext cx="453339" cy="453339"/>
          </a:xfrm>
          <a:prstGeom prst="rect">
            <a:avLst/>
          </a:prstGeom>
        </p:spPr>
      </p:pic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E9AEB3C3-66AC-4607-9DB6-C42837F28A12}"/>
              </a:ext>
            </a:extLst>
          </p:cNvPr>
          <p:cNvSpPr/>
          <p:nvPr/>
        </p:nvSpPr>
        <p:spPr>
          <a:xfrm>
            <a:off x="5454396" y="2236338"/>
            <a:ext cx="1973744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Minore complessità</a:t>
            </a:r>
          </a:p>
        </p:txBody>
      </p:sp>
      <p:pic>
        <p:nvPicPr>
          <p:cNvPr id="9" name="Immagine 8" descr="Immagine che contiene stanza&#10;&#10;Descrizione generata automaticamente">
            <a:extLst>
              <a:ext uri="{FF2B5EF4-FFF2-40B4-BE49-F238E27FC236}">
                <a16:creationId xmlns:a16="http://schemas.microsoft.com/office/drawing/2014/main" id="{A39B2F89-DDDA-4581-8372-8331D288B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953323" y="2197700"/>
            <a:ext cx="522287" cy="522287"/>
          </a:xfrm>
          <a:prstGeom prst="rect">
            <a:avLst/>
          </a:prstGeom>
        </p:spPr>
      </p:pic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A194B809-30D5-4146-9E26-BDD2D5F4D176}"/>
              </a:ext>
            </a:extLst>
          </p:cNvPr>
          <p:cNvSpPr/>
          <p:nvPr/>
        </p:nvSpPr>
        <p:spPr>
          <a:xfrm>
            <a:off x="8676489" y="2236338"/>
            <a:ext cx="2621524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Miglior visione dei risultati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92644AE4-245D-475D-9760-C2A4F3BD5BCB}"/>
              </a:ext>
            </a:extLst>
          </p:cNvPr>
          <p:cNvSpPr txBox="1"/>
          <p:nvPr/>
        </p:nvSpPr>
        <p:spPr>
          <a:xfrm>
            <a:off x="1158984" y="3122748"/>
            <a:ext cx="679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400" dirty="0"/>
              <a:t>Episodio di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apprendimento</a:t>
            </a:r>
            <a:r>
              <a:rPr lang="it-IT" sz="2400" dirty="0"/>
              <a:t> di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7000</a:t>
            </a:r>
            <a:r>
              <a:rPr lang="it-IT" sz="2400" dirty="0"/>
              <a:t> partite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FACC767-6E28-4931-9752-D36B746C3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569" y="3654221"/>
            <a:ext cx="3974276" cy="247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2" name="Immagine 6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A3E8D11-BB2F-4453-A69A-3A11AD962C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46" t="49156" r="45596" b="2183"/>
          <a:stretch/>
        </p:blipFill>
        <p:spPr>
          <a:xfrm>
            <a:off x="6837820" y="3661690"/>
            <a:ext cx="4200066" cy="2474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3" name="Rettangolo 62">
            <a:extLst>
              <a:ext uri="{FF2B5EF4-FFF2-40B4-BE49-F238E27FC236}">
                <a16:creationId xmlns:a16="http://schemas.microsoft.com/office/drawing/2014/main" id="{F5021D8D-3E2E-4EEC-8EC6-3EDAB053DCD1}"/>
              </a:ext>
            </a:extLst>
          </p:cNvPr>
          <p:cNvSpPr/>
          <p:nvPr/>
        </p:nvSpPr>
        <p:spPr>
          <a:xfrm>
            <a:off x="1600826" y="6201192"/>
            <a:ext cx="3493354" cy="511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Grafico episodio di apprendimento dello small agent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FADE76C3-7D1D-46A0-9029-B784979D5D6A}"/>
              </a:ext>
            </a:extLst>
          </p:cNvPr>
          <p:cNvSpPr/>
          <p:nvPr/>
        </p:nvSpPr>
        <p:spPr>
          <a:xfrm>
            <a:off x="7273301" y="6201191"/>
            <a:ext cx="3493354" cy="511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Confronto Q-</a:t>
            </a:r>
            <a:r>
              <a:rPr lang="it-IT" sz="1400" dirty="0" err="1">
                <a:solidFill>
                  <a:schemeClr val="tx1"/>
                </a:solidFill>
              </a:rPr>
              <a:t>function</a:t>
            </a:r>
            <a:r>
              <a:rPr lang="it-IT" sz="1400" dirty="0">
                <a:solidFill>
                  <a:schemeClr val="tx1"/>
                </a:solidFill>
              </a:rPr>
              <a:t> con agente con fase di apprendimento di 100 partite</a:t>
            </a:r>
          </a:p>
        </p:txBody>
      </p:sp>
    </p:spTree>
    <p:extLst>
      <p:ext uri="{BB962C8B-B14F-4D97-AF65-F5344CB8AC3E}">
        <p14:creationId xmlns:p14="http://schemas.microsoft.com/office/powerpoint/2010/main" val="3323329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290</Words>
  <Application>Microsoft Office PowerPoint</Application>
  <PresentationFormat>Widescreen</PresentationFormat>
  <Paragraphs>65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Berlin Sans FB Demi</vt:lpstr>
      <vt:lpstr>Calisto MT</vt:lpstr>
      <vt:lpstr>Tw Cen MT</vt:lpstr>
      <vt:lpstr>Wingdings</vt:lpstr>
      <vt:lpstr>Circuito</vt:lpstr>
      <vt:lpstr>Presentazione standard di PowerPoint</vt:lpstr>
      <vt:lpstr>Othello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fondamenti di intelligenza artificale</dc:title>
  <dc:creator>alan dalmonte</dc:creator>
  <cp:lastModifiedBy>alan dalmonte</cp:lastModifiedBy>
  <cp:revision>55</cp:revision>
  <dcterms:created xsi:type="dcterms:W3CDTF">2020-04-21T17:48:01Z</dcterms:created>
  <dcterms:modified xsi:type="dcterms:W3CDTF">2020-04-28T11:11:20Z</dcterms:modified>
</cp:coreProperties>
</file>